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365" r:id="rId5"/>
    <p:sldId id="367" r:id="rId6"/>
    <p:sldId id="352" r:id="rId7"/>
    <p:sldId id="362" r:id="rId8"/>
    <p:sldId id="368" r:id="rId9"/>
    <p:sldId id="354" r:id="rId10"/>
    <p:sldId id="364" r:id="rId11"/>
    <p:sldId id="371" r:id="rId12"/>
    <p:sldId id="372" r:id="rId13"/>
    <p:sldId id="373" r:id="rId14"/>
    <p:sldId id="374" r:id="rId15"/>
    <p:sldId id="376" r:id="rId16"/>
    <p:sldId id="345" r:id="rId17"/>
    <p:sldId id="375" r:id="rId18"/>
    <p:sldId id="377" r:id="rId19"/>
    <p:sldId id="378" r:id="rId20"/>
    <p:sldId id="346" r:id="rId21"/>
    <p:sldId id="349" r:id="rId22"/>
    <p:sldId id="350" r:id="rId23"/>
    <p:sldId id="277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70800" autoAdjust="0"/>
  </p:normalViewPr>
  <p:slideViewPr>
    <p:cSldViewPr snapToGrid="0">
      <p:cViewPr>
        <p:scale>
          <a:sx n="66" d="100"/>
          <a:sy n="66" d="100"/>
        </p:scale>
        <p:origin x="232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这个问题能不能在信号预处理的时候解决？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每个周期之间差异很大</a:t>
            </a: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进一步处理，删除掉一些差异很大的周期，进一步过滤信号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64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69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62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97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76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99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505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88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1. </a:t>
            </a:r>
            <a:r>
              <a:rPr lang="zh-CN" altLang="en-US" dirty="0"/>
              <a:t>你的降噪方法，它是最优的，可以数学上证明出来，是无偏的，等等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</a:t>
            </a:r>
            <a:r>
              <a:rPr lang="zh-CN" altLang="en-US" dirty="0"/>
              <a:t>设计流程，你如何说明你设计的流程是有效；仅仅在数据集上测试效果好是没有价值的，没法说明你流程的设计是最优的；总结一下就是说：流程设计不是很</a:t>
            </a:r>
            <a:r>
              <a:rPr lang="en-US" altLang="zh-CN" dirty="0"/>
              <a:t>general</a:t>
            </a:r>
            <a:r>
              <a:rPr lang="zh-CN" altLang="en-US" dirty="0"/>
              <a:t>，没有学术价值。他已经不止一次和我说这个事情了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我的观点是这样，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首先，我认为，如果能从理论上证明最优，那必定是最好的。这个可能是最终目标，但是作为我毕业论文的目标感觉不太合适</a:t>
            </a:r>
            <a:r>
              <a:rPr lang="en-US" altLang="zh-CN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这个事情呢，谢老师已经说了好几次了，所以统计信号处理也要学一些，我把它作为对照实验补充进去。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但是呢，我和他解释了好几遍了，谢老师他总是认为我在做降噪，他不是特别了解我们在干什么。而且，他本身没有学过统计信号处理，只有一个很笼统的印象。在这种情况下，他如果要求换方向，我是不能接受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之前的通过复现论文“”实现了信号质量检测，并过滤掉质量差的信号。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论文中的过滤方法似乎有一些太过严格了 </a:t>
            </a:r>
            <a:r>
              <a:rPr lang="en-US" altLang="zh-CN" dirty="0"/>
              <a:t>4672</a:t>
            </a:r>
            <a:r>
              <a:rPr lang="zh-CN" altLang="en-US" dirty="0"/>
              <a:t>条信号筛选结束满足条件的大致</a:t>
            </a:r>
            <a:r>
              <a:rPr lang="en-US" altLang="zh-CN" dirty="0"/>
              <a:t>472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然后拿到了</a:t>
            </a:r>
            <a:r>
              <a:rPr lang="en-US" altLang="zh-CN" dirty="0" err="1"/>
              <a:t>Yingjian</a:t>
            </a:r>
            <a:r>
              <a:rPr lang="zh-CN" altLang="en-US" dirty="0"/>
              <a:t>学长的源代码，里面的那个质量评估函数。它的评估策略比我复现出来的代码要松不少，</a:t>
            </a:r>
            <a:r>
              <a:rPr lang="en-US" altLang="zh-CN" dirty="0"/>
              <a:t>4672</a:t>
            </a:r>
            <a:r>
              <a:rPr lang="zh-CN" altLang="en-US" dirty="0"/>
              <a:t>信号还剩下</a:t>
            </a:r>
            <a:r>
              <a:rPr lang="en-US" altLang="zh-CN" dirty="0"/>
              <a:t>4524</a:t>
            </a:r>
            <a:r>
              <a:rPr lang="zh-CN" altLang="en-US" dirty="0"/>
              <a:t>条信号。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我采用了</a:t>
            </a:r>
            <a:r>
              <a:rPr lang="en-US" altLang="zh-CN" dirty="0" err="1"/>
              <a:t>Yingjian</a:t>
            </a:r>
            <a:r>
              <a:rPr lang="zh-CN" altLang="en-US" dirty="0"/>
              <a:t>的预处理方式。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从能够用来预测呼吸和心跳的信号，比能用来提取模板的信号，要更加的杂乱一些。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我和</a:t>
            </a:r>
            <a:r>
              <a:rPr lang="en-US" altLang="zh-CN" dirty="0"/>
              <a:t>Song</a:t>
            </a:r>
            <a:r>
              <a:rPr lang="zh-CN" altLang="en-US" dirty="0"/>
              <a:t>老师在上次会议时认为，需要确立合适的标准，再增加一轮的筛选，从而确保信号的质量。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这个筛选的标准，已经解决了，我后面会详细的说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20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  <a:r>
              <a:rPr lang="en-US" altLang="zh-CN" dirty="0"/>
              <a:t>1</a:t>
            </a:r>
            <a:r>
              <a:rPr lang="zh-CN" altLang="en-US" dirty="0"/>
              <a:t>意味着我们设计的分割算法，是能使用在不同类型的信号之上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挑战</a:t>
            </a:r>
            <a:r>
              <a:rPr lang="en-US" altLang="zh-CN" dirty="0"/>
              <a:t>2</a:t>
            </a:r>
            <a:r>
              <a:rPr lang="zh-CN" altLang="en-US" dirty="0"/>
              <a:t>意味着，不能像通常那样，定位信号中的一个主峰，然后依据主峰进行分割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07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00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zh-CN" altLang="en-US" dirty="0"/>
              <a:t>与希尔伯特变化所取的包络线相比，这种方法有一个非常明确的物理含义，对于某一类周期信号，每个周期中能量集中的位置，是相对稳定的</a:t>
            </a:r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03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16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95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-Big-Tortoise/Presentation/tree/main/Pics/Segmentation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Big-Tortoise/Presentation/tree/main/Pics/QualityAssessment4Template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2024.01.15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89ECBD-B493-3CDC-00EF-A352F3542E7A}"/>
              </a:ext>
            </a:extLst>
          </p:cNvPr>
          <p:cNvSpPr txBox="1"/>
          <p:nvPr/>
        </p:nvSpPr>
        <p:spPr>
          <a:xfrm>
            <a:off x="2412356" y="6000595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More Figures can be found here:</a:t>
            </a:r>
          </a:p>
          <a:p>
            <a:r>
              <a:rPr lang="zh-CN" altLang="en-US" dirty="0">
                <a:latin typeface="Consolas" panose="020B0609020204030204" pitchFamily="49" charset="0"/>
                <a:hlinkClick r:id="rId6"/>
              </a:rPr>
              <a:t>https://github.com/A-Big-Tortoise/Presentation/tree/main/Pics/Segmentation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39621-42B6-1A6A-A290-9415AAA8C1D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1F3F2A-43D8-C650-6606-5635C770479C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6F591-43F9-4151-C91A-A55E53127FF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A5F3E-A1D0-07C0-97CE-322B84E8ABB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297EA-BCE4-318D-E797-F2EC73DD13DF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490543-CA42-E770-683B-DE5D0ED668E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6B8D85E-F470-91A0-F453-97E61230CE7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866ADC-0CF1-BD3F-A671-02E18914FE0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1B506-51F2-5B7F-1211-CABF1E517B9F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28F999-5C10-4DDC-F37A-11AE39105B1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D42823-F378-9C8D-032D-230457AB8C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6C15875-B246-8A32-F031-1E072F97E06C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82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4538772" y="591483"/>
            <a:ext cx="694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What kind of signal can extract high-quality template?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DB8D7-9B5F-700E-71D2-6AEF2E899A60}"/>
              </a:ext>
            </a:extLst>
          </p:cNvPr>
          <p:cNvSpPr txBox="1"/>
          <p:nvPr/>
        </p:nvSpPr>
        <p:spPr>
          <a:xfrm>
            <a:off x="4250194" y="1119720"/>
            <a:ext cx="752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Can we check the quality of signals before obtaining the template?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1DB64-B414-968B-A0CB-5A2B54876357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 flipH="1">
            <a:off x="8010765" y="930037"/>
            <a:ext cx="1" cy="189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15CAE-2625-6037-0400-20F705649846}"/>
              </a:ext>
            </a:extLst>
          </p:cNvPr>
          <p:cNvSpPr txBox="1"/>
          <p:nvPr/>
        </p:nvSpPr>
        <p:spPr>
          <a:xfrm>
            <a:off x="4117703" y="2736471"/>
            <a:ext cx="155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Statistical</a:t>
            </a:r>
            <a:r>
              <a:rPr lang="en-US" altLang="zh-CN" dirty="0"/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measurement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60A5E8-9AAA-EA6D-72D5-C59FBF98899C}"/>
              </a:ext>
            </a:extLst>
          </p:cNvPr>
          <p:cNvSpPr txBox="1"/>
          <p:nvPr/>
        </p:nvSpPr>
        <p:spPr>
          <a:xfrm>
            <a:off x="5629225" y="2736471"/>
            <a:ext cx="190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Experience-based strategy</a:t>
            </a:r>
          </a:p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If … Else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5CE68-A967-60D9-3848-233D7B986B2B}"/>
              </a:ext>
            </a:extLst>
          </p:cNvPr>
          <p:cNvSpPr txBox="1"/>
          <p:nvPr/>
        </p:nvSpPr>
        <p:spPr>
          <a:xfrm>
            <a:off x="5209764" y="195761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Yes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09741DD-B7AE-C726-5859-3EA78EBEA31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6597443" y="544292"/>
            <a:ext cx="499341" cy="23273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D5B9FA98-48EF-2A94-CA2B-AA8CDC170500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rot="5400000">
            <a:off x="5068087" y="2121097"/>
            <a:ext cx="440302" cy="79044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45552AF-3A92-9D46-7807-0A35697FE102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16200000" flipH="1">
            <a:off x="5911535" y="2068094"/>
            <a:ext cx="440302" cy="896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6519D62-E528-167F-324F-5D626C7FD08A}"/>
              </a:ext>
            </a:extLst>
          </p:cNvPr>
          <p:cNvSpPr txBox="1"/>
          <p:nvPr/>
        </p:nvSpPr>
        <p:spPr>
          <a:xfrm>
            <a:off x="8538984" y="1972965"/>
            <a:ext cx="94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6C007C5-ED7E-3258-42E0-35D19C3564DC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 rot="16200000" flipH="1">
            <a:off x="8254378" y="1214661"/>
            <a:ext cx="514691" cy="1001916"/>
          </a:xfrm>
          <a:prstGeom prst="bentConnector3">
            <a:avLst>
              <a:gd name="adj1" fmla="val 477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28AFFE1-FDD7-2230-54C6-C33D496801AE}"/>
              </a:ext>
            </a:extLst>
          </p:cNvPr>
          <p:cNvSpPr txBox="1"/>
          <p:nvPr/>
        </p:nvSpPr>
        <p:spPr>
          <a:xfrm>
            <a:off x="7619923" y="2768242"/>
            <a:ext cx="278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assess whether a template is good or not?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92EA88D-1F23-4D03-B079-4024A8D360D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9012681" y="2311519"/>
            <a:ext cx="0" cy="456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FD90240-6C4E-EE64-4DA9-F623F07F0C25}"/>
              </a:ext>
            </a:extLst>
          </p:cNvPr>
          <p:cNvSpPr txBox="1"/>
          <p:nvPr/>
        </p:nvSpPr>
        <p:spPr>
          <a:xfrm>
            <a:off x="10039889" y="1850970"/>
            <a:ext cx="221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How to eliminate some bad cycles?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EDB9DA6-736E-70E3-C919-C3D352792557}"/>
              </a:ext>
            </a:extLst>
          </p:cNvPr>
          <p:cNvSpPr txBox="1"/>
          <p:nvPr/>
        </p:nvSpPr>
        <p:spPr>
          <a:xfrm>
            <a:off x="6866961" y="4009998"/>
            <a:ext cx="532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Whether the re-alignment is successful can be used to assess the quality of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EE161CF8-4A18-5585-E758-B6A6028BDBDC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 rot="16200000" flipH="1">
            <a:off x="8942591" y="3423107"/>
            <a:ext cx="656981" cy="516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F86FC5A6-746B-6992-BEDE-639D9C88CE99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rot="5400000">
            <a:off x="9552476" y="2412751"/>
            <a:ext cx="1574253" cy="1620241"/>
          </a:xfrm>
          <a:prstGeom prst="bentConnector3">
            <a:avLst>
              <a:gd name="adj1" fmla="val 790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C964AA7-341B-102C-334D-011B54991C18}"/>
              </a:ext>
            </a:extLst>
          </p:cNvPr>
          <p:cNvCxnSpPr>
            <a:cxnSpLocks/>
            <a:stCxn id="54" idx="2"/>
            <a:endCxn id="196" idx="0"/>
          </p:cNvCxnSpPr>
          <p:nvPr/>
        </p:nvCxnSpPr>
        <p:spPr>
          <a:xfrm flipH="1">
            <a:off x="9529480" y="4594773"/>
            <a:ext cx="1" cy="284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/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&lt;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Low Quality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17E192E-9DC7-9E2D-C4F6-B7117639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566" y="5895205"/>
                <a:ext cx="2029118" cy="579133"/>
              </a:xfrm>
              <a:prstGeom prst="rect">
                <a:avLst/>
              </a:prstGeom>
              <a:blipFill>
                <a:blip r:embed="rId3"/>
                <a:stretch>
                  <a:fillRect t="-4211" r="-5706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/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dk1"/>
                        </a:solidFill>
                        <a:latin typeface="Consolas"/>
                      </a:rPr>
                      <m:t>Coef</m:t>
                    </m:r>
                  </m:oMath>
                </a14:m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 &gt; Threshold </a:t>
                </a:r>
              </a:p>
              <a:p>
                <a:pPr algn="ctr"/>
                <a:r>
                  <a:rPr lang="en-US" altLang="zh-CN" sz="1600" dirty="0">
                    <a:solidFill>
                      <a:schemeClr val="dk1"/>
                    </a:solidFill>
                    <a:latin typeface="Consolas"/>
                  </a:rPr>
                  <a:t>High Quality</a:t>
                </a: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C2B3990-4161-729E-2708-F4F3457B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45" y="5888381"/>
                <a:ext cx="2272311" cy="584775"/>
              </a:xfrm>
              <a:prstGeom prst="rect">
                <a:avLst/>
              </a:prstGeom>
              <a:blipFill>
                <a:blip r:embed="rId4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BE45969-9F19-51AB-21F1-A4E8D2FC26E1}"/>
              </a:ext>
            </a:extLst>
          </p:cNvPr>
          <p:cNvCxnSpPr>
            <a:cxnSpLocks/>
            <a:stCxn id="196" idx="2"/>
            <a:endCxn id="65" idx="0"/>
          </p:cNvCxnSpPr>
          <p:nvPr/>
        </p:nvCxnSpPr>
        <p:spPr>
          <a:xfrm rot="5400000">
            <a:off x="8500894" y="4866619"/>
            <a:ext cx="523818" cy="15333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3DA096A-9651-BEF4-819E-9E80C03215A6}"/>
              </a:ext>
            </a:extLst>
          </p:cNvPr>
          <p:cNvCxnSpPr>
            <a:cxnSpLocks/>
            <a:stCxn id="196" idx="2"/>
            <a:endCxn id="66" idx="0"/>
          </p:cNvCxnSpPr>
          <p:nvPr/>
        </p:nvCxnSpPr>
        <p:spPr>
          <a:xfrm rot="16200000" flipH="1">
            <a:off x="9934593" y="4966273"/>
            <a:ext cx="516994" cy="13272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" t="1901" r="998"/>
          <a:stretch/>
        </p:blipFill>
        <p:spPr>
          <a:xfrm>
            <a:off x="28644" y="2116721"/>
            <a:ext cx="4106542" cy="44695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90E25-C6EF-1DAD-88FE-696551017F2C}"/>
              </a:ext>
            </a:extLst>
          </p:cNvPr>
          <p:cNvSpPr txBox="1"/>
          <p:nvPr/>
        </p:nvSpPr>
        <p:spPr>
          <a:xfrm>
            <a:off x="4586449" y="6545362"/>
            <a:ext cx="7553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https://github.com/A-Big-Tortoise/Presentation/tree/main/Pics/QualityAssessment4Template</a:t>
            </a:r>
            <a:r>
              <a:rPr lang="zh-CN" altLang="en-US" dirty="0"/>
              <a:t> 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B7D6D11-ED9A-61F3-4976-1DEAF6117A6A}"/>
              </a:ext>
            </a:extLst>
          </p:cNvPr>
          <p:cNvCxnSpPr>
            <a:cxnSpLocks/>
          </p:cNvCxnSpPr>
          <p:nvPr/>
        </p:nvCxnSpPr>
        <p:spPr>
          <a:xfrm flipH="1" flipV="1">
            <a:off x="4170946" y="687144"/>
            <a:ext cx="6663" cy="61708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0D4E3E-AFF1-5686-FD95-8DF2E95BDD88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DD9F54-21C7-1E39-FD4B-3A4EFD56714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352357-78C2-9A7F-4A0E-60975F64E900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F294C-14B1-3825-657C-256491FD9EBB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5FFD3C-647B-7D5F-14D4-333BAE57307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E790982-F3ED-C3B1-E297-82A188EDD8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5174B0-18A1-4193-0716-922696B8571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63359B6-7868-7950-404A-BEE659A3F8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009318A-5710-756D-D2DA-685F32578B9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C65D952-5C6E-2803-7EF4-ED24FA8BB267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251E363-26D8-1FA6-D1AB-155D6D65B3A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BF0C09-C298-DE0D-0B99-CAC9D20C6B29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Template and its Quality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F33211-D905-A598-E810-C83EA44FA911}"/>
              </a:ext>
            </a:extLst>
          </p:cNvPr>
          <p:cNvSpPr txBox="1"/>
          <p:nvPr/>
        </p:nvSpPr>
        <p:spPr>
          <a:xfrm>
            <a:off x="549038" y="769708"/>
            <a:ext cx="290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Is this signal high-quality for the task of extracting a template?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/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Template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=</a:t>
                </a:r>
                <a:r>
                  <a:rPr lang="zh-CN" altLang="en-US" sz="1600" b="1" dirty="0">
                    <a:solidFill>
                      <a:schemeClr val="dk1"/>
                    </a:solidFill>
                    <a:latin typeface="Consolas"/>
                  </a:rPr>
                  <a:t> </a:t>
                </a:r>
                <a:r>
                  <a:rPr lang="en-US" altLang="zh-CN" sz="1600" b="1" dirty="0">
                    <a:solidFill>
                      <a:schemeClr val="dk1"/>
                    </a:solidFill>
                    <a:latin typeface="Consolas"/>
                  </a:rPr>
                  <a:t>Mean( Cycles 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Coef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Mean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a:rPr lang="en-US" altLang="zh-CN" sz="1600" b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16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m:rPr>
                          <m:nor/>
                        </m:rPr>
                        <a:rPr lang="en-US" altLang="zh-CN" sz="1600" b="1">
                          <a:solidFill>
                            <a:schemeClr val="dk1"/>
                          </a:solidFill>
                          <a:latin typeface="Consolas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{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Pearson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Template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 , 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Cycle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600" b="1" dirty="0">
                          <a:solidFill>
                            <a:schemeClr val="dk1"/>
                          </a:solidFill>
                          <a:latin typeface="Consolas"/>
                        </a:rPr>
                        <m:t>) }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dk1"/>
                  </a:solidFill>
                  <a:latin typeface="Consolas"/>
                </a:endParaRPr>
              </a:p>
            </p:txBody>
          </p:sp>
        </mc:Choice>
        <mc:Fallback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400861A-ED7E-AC23-8819-00A43A9C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9" y="4878944"/>
                <a:ext cx="5308882" cy="492443"/>
              </a:xfrm>
              <a:prstGeom prst="rect">
                <a:avLst/>
              </a:prstGeom>
              <a:blipFill>
                <a:blip r:embed="rId7"/>
                <a:stretch>
                  <a:fillRect t="-13580" b="-16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AC4077-E619-093A-B01D-EDB8D7B9D929}"/>
              </a:ext>
            </a:extLst>
          </p:cNvPr>
          <p:cNvSpPr txBox="1"/>
          <p:nvPr/>
        </p:nvSpPr>
        <p:spPr>
          <a:xfrm>
            <a:off x="212174" y="1082632"/>
            <a:ext cx="321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Utilize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Tsfresh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 to extract over 800 features from the template.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11E175-DF07-B39C-E981-85B9D0F223CA}"/>
              </a:ext>
            </a:extLst>
          </p:cNvPr>
          <p:cNvSpPr txBox="1"/>
          <p:nvPr/>
        </p:nvSpPr>
        <p:spPr>
          <a:xfrm>
            <a:off x="3890151" y="711774"/>
            <a:ext cx="4411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Feature cleaning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NaN</a:t>
            </a: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very small variance.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Drop features with a correlation lower than 0.2.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54ACF5-A3BF-B431-766A-FD41B18D2C34}"/>
              </a:ext>
            </a:extLst>
          </p:cNvPr>
          <p:cNvSpPr txBox="1"/>
          <p:nvPr/>
        </p:nvSpPr>
        <p:spPr>
          <a:xfrm>
            <a:off x="9442163" y="717751"/>
            <a:ext cx="215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B9C39-311B-54A2-1E8D-41C862820D1D}"/>
              </a:ext>
            </a:extLst>
          </p:cNvPr>
          <p:cNvSpPr txBox="1"/>
          <p:nvPr/>
        </p:nvSpPr>
        <p:spPr>
          <a:xfrm>
            <a:off x="9442163" y="189734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920F4D-78E6-3675-1C13-22BC291A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6" y="4405071"/>
            <a:ext cx="3535667" cy="235711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1188D8-E864-B917-430F-0048E8B4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05359"/>
            <a:ext cx="3535668" cy="235711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9815141-C513-A1EC-E110-F47E394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36" y="2219969"/>
            <a:ext cx="3535668" cy="235711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7988B-7D38-1519-7445-5A0856B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9681"/>
            <a:ext cx="3535668" cy="23571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A40223-9EF5-C92D-7A97-9A6E4573BC8D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217B58-54E9-B302-378D-F7969EBEF89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562E15-5F57-1862-6054-FC03C47F2C7E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BCAAA8-D180-DE0C-0479-3B0C57CEA0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1EC599-3E49-B596-D087-04A250C15A3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283379-71C1-771B-ADBC-A9B8B3DF912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F7293D-E4B8-E02E-5F32-9224548809D7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60A63AD-1E30-7738-F8D3-100213BDB04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51E22E4-BC0E-8CC8-3CF6-0E397396CAE1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BFB2589-8F28-E2DA-16ED-3B031F54FBBD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9F56BF-BD7F-9667-36BB-ECD4E6D2BEA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9046541-6EEA-8B65-8537-95CCF7D5E6FE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416BB8-6182-5B9D-B063-2349D2B2FC1F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423137" y="1496604"/>
            <a:ext cx="467014" cy="15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870A0A02-3AA6-B4FF-22F3-795496DD0D84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301848" y="887028"/>
            <a:ext cx="1140315" cy="60957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72CA73B1-15DD-F995-C3E9-16C8B814FDD3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8301848" y="1496604"/>
            <a:ext cx="1140315" cy="57001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DEEF4CD-9297-6492-1E50-7C6679D08B80}"/>
              </a:ext>
            </a:extLst>
          </p:cNvPr>
          <p:cNvSpPr txBox="1"/>
          <p:nvPr/>
        </p:nvSpPr>
        <p:spPr>
          <a:xfrm>
            <a:off x="1015034" y="3244348"/>
            <a:ext cx="1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Linear Regression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5015BD-3350-63AE-D8AF-FB5E2738977E}"/>
              </a:ext>
            </a:extLst>
          </p:cNvPr>
          <p:cNvSpPr txBox="1"/>
          <p:nvPr/>
        </p:nvSpPr>
        <p:spPr>
          <a:xfrm>
            <a:off x="1015034" y="5272800"/>
            <a:ext cx="158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CatBoost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512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4850B25-684E-5468-D103-B1BA0411852C}"/>
              </a:ext>
            </a:extLst>
          </p:cNvPr>
          <p:cNvSpPr txBox="1"/>
          <p:nvPr/>
        </p:nvSpPr>
        <p:spPr>
          <a:xfrm>
            <a:off x="285518" y="1408639"/>
            <a:ext cx="495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IJK Extraction </a:t>
            </a:r>
          </a:p>
          <a:p>
            <a:r>
              <a:rPr lang="en-US" altLang="zh-CN" dirty="0"/>
              <a:t>With the assumption of the biggest peak is J peak</a:t>
            </a:r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峰的相对高度有问题</a:t>
            </a: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4D3DEF-7E80-81CB-FBC6-F1F87676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9941"/>
            <a:ext cx="6435540" cy="193066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86F34B-BC50-DA26-BC9D-4DA809380E55}"/>
              </a:ext>
            </a:extLst>
          </p:cNvPr>
          <p:cNvCxnSpPr>
            <a:cxnSpLocks/>
          </p:cNvCxnSpPr>
          <p:nvPr/>
        </p:nvCxnSpPr>
        <p:spPr>
          <a:xfrm flipH="1">
            <a:off x="8256438" y="738399"/>
            <a:ext cx="377072" cy="128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28E4911-174B-AAD5-A09D-C0657A238CD2}"/>
              </a:ext>
            </a:extLst>
          </p:cNvPr>
          <p:cNvCxnSpPr/>
          <p:nvPr/>
        </p:nvCxnSpPr>
        <p:spPr>
          <a:xfrm>
            <a:off x="8633510" y="738399"/>
            <a:ext cx="377072" cy="17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88068-3493-9B19-93EB-01A2D9F4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63" y="694382"/>
            <a:ext cx="33909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9A7261-2026-6BF2-D815-6BB08DFC002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5DC71-273B-E861-3C20-8A4BF8B794C0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61EE08-6836-8694-6D91-2B8120FC2E9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120CE3-3D39-704C-7DE9-B8CCA4EBE51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D5E473-CC61-C9E0-01D8-A6962E7E835B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798120-EBE3-A63B-A813-F96B453CB84D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94EEE5-F9CA-11C7-2827-7E15CE01F49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5F87F9-E503-06A4-5B52-82655B56391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107434-AFD6-BC7F-B576-057E1D952028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F05C8F-E6FD-7A94-EB09-EBAD2AB5C8E4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DF1923-F204-DE0F-DC22-F8D0007095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06390B2-E83E-2507-3748-7DCF27CA84A6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9AF760-0FDC-F9A5-B29B-E1004EAB2E56}"/>
              </a:ext>
            </a:extLst>
          </p:cNvPr>
          <p:cNvSpPr/>
          <p:nvPr/>
        </p:nvSpPr>
        <p:spPr>
          <a:xfrm>
            <a:off x="8574592" y="727937"/>
            <a:ext cx="137415" cy="1123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3303586-5CDB-D7CB-D997-D871BA7A910F}"/>
              </a:ext>
            </a:extLst>
          </p:cNvPr>
          <p:cNvSpPr/>
          <p:nvPr/>
        </p:nvSpPr>
        <p:spPr>
          <a:xfrm>
            <a:off x="8941874" y="2444255"/>
            <a:ext cx="137415" cy="1123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DDE73E4-D6F7-4335-0CAC-B6373B905883}"/>
              </a:ext>
            </a:extLst>
          </p:cNvPr>
          <p:cNvSpPr/>
          <p:nvPr/>
        </p:nvSpPr>
        <p:spPr>
          <a:xfrm>
            <a:off x="8177941" y="2027145"/>
            <a:ext cx="137415" cy="112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C89D37-E23E-37A9-1C6F-229E1EB767DA}"/>
              </a:ext>
            </a:extLst>
          </p:cNvPr>
          <p:cNvSpPr txBox="1"/>
          <p:nvPr/>
        </p:nvSpPr>
        <p:spPr>
          <a:xfrm>
            <a:off x="9069500" y="1028841"/>
            <a:ext cx="3054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altLang="zh-CN" sz="1600" dirty="0">
                <a:latin typeface="Consolas" panose="020B0609020204030204" pitchFamily="49" charset="0"/>
              </a:rPr>
              <a:t>IJK Feature = (JK -IJ)/IJ</a:t>
            </a:r>
          </a:p>
          <a:p>
            <a:pPr lvl="3"/>
            <a:endParaRPr lang="en-US" altLang="zh-CN" sz="1600" dirty="0">
              <a:latin typeface="Consolas" panose="020B0609020204030204" pitchFamily="49" charset="0"/>
            </a:endParaRPr>
          </a:p>
          <a:p>
            <a:pPr lvl="3"/>
            <a:r>
              <a:rPr lang="en-US" altLang="zh-CN" sz="1600" b="1" dirty="0">
                <a:latin typeface="Consolas" panose="020B0609020204030204" pitchFamily="49" charset="0"/>
              </a:rPr>
              <a:t>JK &gt; IJ</a:t>
            </a:r>
            <a:endParaRPr lang="zh-CN" altLang="en-US" sz="1600" b="1" dirty="0">
              <a:latin typeface="Consolas" panose="020B0609020204030204" pitchFamily="49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D6AE7ED-BF31-4190-966E-031E7F57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62" y="4757230"/>
            <a:ext cx="6435540" cy="19306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6F539BF-6884-073B-D889-9996448A3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04" y="4772345"/>
            <a:ext cx="6435540" cy="19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332EE6-0E98-23D8-BCAD-86ABB499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70" y="3821708"/>
            <a:ext cx="6169730" cy="15424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069C0FD-CC4D-8CC7-CED4-C2C9A74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0" y="2310839"/>
            <a:ext cx="6169737" cy="154243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DB7EC5C-4ADD-2C01-F044-D92BAD2A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47" y="5315567"/>
            <a:ext cx="6169730" cy="15424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2BB12E3-A5CE-FF17-E011-8CC2275F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10" y="828408"/>
            <a:ext cx="6188056" cy="15470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D65F5E4-C9DB-30F8-FA2C-7D47BCB2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76" y="5322222"/>
            <a:ext cx="6169730" cy="15424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6D293F9-0EA9-9EA6-3019-36A52BC18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6" y="3851804"/>
            <a:ext cx="6169730" cy="1542433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138F14A2-AB0B-A5E7-BF0C-1184FA0A2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33" y="2188876"/>
            <a:ext cx="6188054" cy="1547014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CEFF44BB-D5BD-B900-1A30-8F2DD4E98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777" y="712494"/>
            <a:ext cx="6188054" cy="15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756D4F-FCCC-F935-C535-1088ABCEAC45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C5CB5-22C1-5845-6A38-95CB9FCD0EA8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E0436-9AB3-5635-8B74-9F9CEC0CB49C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B5F331-2D05-F3FB-B113-A538BB4E7585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B83044-4E74-5A4D-D916-697D297985D7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Feature Extraction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14338A-5710-85DB-F61F-9213D13052C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2EF08D9-C746-55F0-590A-842CA830207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3AF04BE-7451-158A-A5C9-7F633490F8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4DC48D-37CB-1074-73E8-68E99D51630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Prediction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33D0A-6826-AD03-EF75-FB4CE442C7A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C573B-81A6-E57E-8033-3CB8FC44EE9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188343-BCBD-B99F-2C04-51B65D8C90FA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C032840-201A-10B8-A27F-5C8A7654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906634"/>
            <a:ext cx="9556671" cy="2389167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817ECB76-5537-B5FC-2425-1CE4606B71E7}"/>
              </a:ext>
            </a:extLst>
          </p:cNvPr>
          <p:cNvSpPr txBox="1"/>
          <p:nvPr/>
        </p:nvSpPr>
        <p:spPr>
          <a:xfrm>
            <a:off x="2510971" y="4557486"/>
            <a:ext cx="718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有一些相关性，但还是远远不够，离准确预测还差很远</a:t>
            </a:r>
          </a:p>
        </p:txBody>
      </p:sp>
    </p:spTree>
    <p:extLst>
      <p:ext uri="{BB962C8B-B14F-4D97-AF65-F5344CB8AC3E}">
        <p14:creationId xmlns:p14="http://schemas.microsoft.com/office/powerpoint/2010/main" val="363037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6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0" y="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Matched Filter</a:t>
            </a:r>
            <a:endParaRPr lang="en-US" altLang="zh-CN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5DF20-F9A2-5550-AB1A-520E74BB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4" y="1751618"/>
            <a:ext cx="5551714" cy="46264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D812FD-7A20-0E0B-DE2D-B8AB883D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1618"/>
            <a:ext cx="5551714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009E6A-5D6E-D294-A84B-D027D6DF4F75}"/>
              </a:ext>
            </a:extLst>
          </p:cNvPr>
          <p:cNvSpPr txBox="1"/>
          <p:nvPr/>
        </p:nvSpPr>
        <p:spPr>
          <a:xfrm>
            <a:off x="116114" y="317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SG Filter</a:t>
            </a:r>
            <a:endParaRPr lang="en-US" altLang="zh-CN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DB5C2D-33F6-5D2C-E7EB-344B23D1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28" y="625603"/>
            <a:ext cx="7353543" cy="18383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68F628-C29B-93BF-E0D9-4A127E69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26" y="2462060"/>
            <a:ext cx="7353543" cy="18383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7F41744-00CD-F8CF-8475-676EE7FC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226" y="4298517"/>
            <a:ext cx="7353543" cy="18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6C87C5-5013-0B8B-0710-A26EABDDB5B2}"/>
              </a:ext>
            </a:extLst>
          </p:cNvPr>
          <p:cNvSpPr txBox="1"/>
          <p:nvPr/>
        </p:nvSpPr>
        <p:spPr>
          <a:xfrm>
            <a:off x="348343" y="2536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altLang="zh-CN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ifferentiation:</a:t>
            </a:r>
            <a:r>
              <a:rPr lang="zh-CN" alt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altLang="zh-CN" sz="1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0DCB6C-71B8-F588-E589-62CD0B1E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73" y="3621314"/>
            <a:ext cx="4474527" cy="29830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167E5A-0AEC-5CD1-9BEA-3372A9F3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474" y="638296"/>
            <a:ext cx="4474526" cy="2983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54EA3D-544E-E573-BE97-FAA2E64B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8296"/>
            <a:ext cx="4474526" cy="29830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39A1B3-1F0C-A0CD-0B99-3DDA5854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21314"/>
            <a:ext cx="4474526" cy="29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2008152" y="1443861"/>
            <a:ext cx="904207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Detailed Introduction to the BSG Signal Processing Workflow: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 Preprocessing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Segmentation and Realignment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Template Calculation and Quality Assessment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Feature Extraction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CN" sz="180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Attempts based on the given suggestions, including Matched Filter, SG Filter, and differentiation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Brief Explanation of the FMM Algorithm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Part_4: Problems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89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 by authors):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1095590" y="6125558"/>
            <a:ext cx="771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5838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68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593410" y="1256403"/>
            <a:ext cx="1136636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sym typeface="Consolas"/>
              </a:rPr>
              <a:t>Prof. Xie's views on what I'm currently working on: * In his understanding, my research should lean more towards theory. He suggests referencing statistical signal processing. * He is somewhat against the design process.</a:t>
            </a:r>
          </a:p>
          <a:p>
            <a:pPr lvl="2">
              <a:buClr>
                <a:schemeClr val="dk1"/>
              </a:buClr>
              <a:buSzPts val="1800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Next, what should be the next steps? Should I continue extracting features? Does this feature extraction step require collaboration with Yi Da?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 previously collaborated with Professor Xie on a paper. And in the last six months, I have been busy with my Ph.D. application. Now, I might need to spend a amount of time completing that paper. The acceptance of this paper is crucial for the nomination of an outstanding graduation project at the provincial level.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27FF2A-114E-7AB3-63FB-E6390C407954}"/>
              </a:ext>
            </a:extLst>
          </p:cNvPr>
          <p:cNvSpPr txBox="1"/>
          <p:nvPr/>
        </p:nvSpPr>
        <p:spPr>
          <a:xfrm>
            <a:off x="22627" y="56800"/>
            <a:ext cx="302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Signal Preprocessing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005F8CCD-8F2D-C61F-5012-432738BDE6FB}"/>
              </a:ext>
            </a:extLst>
          </p:cNvPr>
          <p:cNvCxnSpPr>
            <a:cxnSpLocks/>
          </p:cNvCxnSpPr>
          <p:nvPr/>
        </p:nvCxnSpPr>
        <p:spPr>
          <a:xfrm flipV="1">
            <a:off x="5893603" y="584462"/>
            <a:ext cx="0" cy="62735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66840" y="3429000"/>
            <a:ext cx="612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The impact of breathing on the amplitude of peaks in the template can be mitigated by using an appropriate averaging algorithm (DBA).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Time Series Averaging has been proven to be an NP-Complete problem, and DBA algorithm functions as an approximation to compute a local optimal solution on the gradient. 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Why the algorithm can eliminate the influence of breathing might be explained intuitively clear.</a:t>
            </a: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B4BB8E0B-E9D0-2F58-7E7E-42BD0E192750}"/>
              </a:ext>
            </a:extLst>
          </p:cNvPr>
          <p:cNvCxnSpPr>
            <a:cxnSpLocks/>
          </p:cNvCxnSpPr>
          <p:nvPr/>
        </p:nvCxnSpPr>
        <p:spPr>
          <a:xfrm flipV="1">
            <a:off x="2906894" y="1893739"/>
            <a:ext cx="0" cy="244379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6B0D648-0267-A6B5-6B5A-48ABD631356E}"/>
              </a:ext>
            </a:extLst>
          </p:cNvPr>
          <p:cNvSpPr txBox="1"/>
          <p:nvPr/>
        </p:nvSpPr>
        <p:spPr>
          <a:xfrm>
            <a:off x="29130" y="1332637"/>
            <a:ext cx="29745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Previous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Implemented by myself from the paper IoT2023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too strict.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 4672 -&gt; 472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537636-73DE-298F-90A9-B5477B0F06DB}"/>
              </a:ext>
            </a:extLst>
          </p:cNvPr>
          <p:cNvSpPr txBox="1"/>
          <p:nvPr/>
        </p:nvSpPr>
        <p:spPr>
          <a:xfrm>
            <a:off x="61863" y="4694506"/>
            <a:ext cx="5849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It is necessary to establish appropriate criteria and then add another round of filtering to ensure the quality of signals.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The criteria for this filtering have been found. Details will be provided later.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FCA4A84-57F9-0F90-7BE8-C7D17790A658}"/>
              </a:ext>
            </a:extLst>
          </p:cNvPr>
          <p:cNvSpPr txBox="1"/>
          <p:nvPr/>
        </p:nvSpPr>
        <p:spPr>
          <a:xfrm>
            <a:off x="2954994" y="1332637"/>
            <a:ext cx="295659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Consolas" panose="020B0609020204030204" pitchFamily="49" charset="0"/>
              </a:rPr>
              <a:t>Now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Codes: Provided by </a:t>
            </a:r>
            <a:r>
              <a:rPr lang="en-US" altLang="zh-CN" sz="1800" dirty="0" err="1">
                <a:latin typeface="Consolas" panose="020B0609020204030204" pitchFamily="49" charset="0"/>
              </a:rPr>
              <a:t>Yingjian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(BCG_Preprocessing.py)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latin typeface="Consolas" panose="020B0609020204030204" pitchFamily="49" charset="0"/>
              </a:rPr>
              <a:t>Standard: The strategy is different from the paper, being more lenient.</a:t>
            </a:r>
          </a:p>
          <a:p>
            <a:endParaRPr lang="en-US" altLang="zh-CN" dirty="0"/>
          </a:p>
          <a:p>
            <a:r>
              <a:rPr lang="en-US" altLang="zh-CN" sz="1800" dirty="0">
                <a:latin typeface="Consolas" panose="020B0609020204030204" pitchFamily="49" charset="0"/>
              </a:rPr>
              <a:t>Result:4672 -&gt; 4524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E61F6EC-674B-DE9E-7859-3B45DF4FD0B0}"/>
              </a:ext>
            </a:extLst>
          </p:cNvPr>
          <p:cNvSpPr txBox="1"/>
          <p:nvPr/>
        </p:nvSpPr>
        <p:spPr>
          <a:xfrm>
            <a:off x="6337" y="680057"/>
            <a:ext cx="599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Problem_1</a:t>
            </a:r>
            <a:r>
              <a:rPr lang="en-US" altLang="zh-CN" sz="1800" dirty="0">
                <a:latin typeface="Consolas" panose="020B0609020204030204" pitchFamily="49" charset="0"/>
              </a:rPr>
              <a:t>: Filter out signals of poor quality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A39A332-10BD-83BD-7848-E1FAD3910C74}"/>
              </a:ext>
            </a:extLst>
          </p:cNvPr>
          <p:cNvSpPr txBox="1"/>
          <p:nvPr/>
        </p:nvSpPr>
        <p:spPr>
          <a:xfrm>
            <a:off x="6085771" y="714002"/>
            <a:ext cx="577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onsolas" panose="020B0609020204030204" pitchFamily="49" charset="0"/>
              </a:rPr>
              <a:t>Problem_2</a:t>
            </a:r>
            <a:r>
              <a:rPr lang="en-US" altLang="zh-CN" sz="1800" dirty="0">
                <a:latin typeface="Consolas" panose="020B0609020204030204" pitchFamily="49" charset="0"/>
              </a:rPr>
              <a:t>: How to deal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with the breathing?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137" name="表格 136">
            <a:extLst>
              <a:ext uri="{FF2B5EF4-FFF2-40B4-BE49-F238E27FC236}">
                <a16:creationId xmlns:a16="http://schemas.microsoft.com/office/drawing/2014/main" id="{BB8A70BF-8F84-39DE-73C4-D37257A6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22173"/>
              </p:ext>
            </p:extLst>
          </p:nvPr>
        </p:nvGraphicFramePr>
        <p:xfrm>
          <a:off x="6073276" y="1593070"/>
          <a:ext cx="5922693" cy="1522568"/>
        </p:xfrm>
        <a:graphic>
          <a:graphicData uri="http://schemas.openxmlformats.org/drawingml/2006/table">
            <a:tbl>
              <a:tblPr firstRow="1" bandRow="1">
                <a:tableStyleId>{AB4F9DF2-0438-42AD-B170-30067649D97E}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19365909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891774107"/>
                    </a:ext>
                  </a:extLst>
                </a:gridCol>
                <a:gridCol w="1368743">
                  <a:extLst>
                    <a:ext uri="{9D8B030D-6E8A-4147-A177-3AD203B41FA5}">
                      <a16:colId xmlns:a16="http://schemas.microsoft.com/office/drawing/2014/main" val="3582284372"/>
                    </a:ext>
                  </a:extLst>
                </a:gridCol>
                <a:gridCol w="1298940">
                  <a:extLst>
                    <a:ext uri="{9D8B030D-6E8A-4147-A177-3AD203B41FA5}">
                      <a16:colId xmlns:a16="http://schemas.microsoft.com/office/drawing/2014/main" val="754853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Simulated SCG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Method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60249"/>
                  </a:ext>
                </a:extLst>
              </a:tr>
              <a:tr h="410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 Template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0.79/0.91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cap="none" dirty="0"/>
                        <a:t>1.79/3.38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Mean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1.35/1.20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4.53/4.81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No RR/With 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DBA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2.05/1.73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3.43/3.13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74520"/>
                  </a:ext>
                </a:extLst>
              </a:tr>
            </a:tbl>
          </a:graphicData>
        </a:graphic>
      </p:graphicFrame>
      <p:sp>
        <p:nvSpPr>
          <p:cNvPr id="139" name="文本框 138">
            <a:extLst>
              <a:ext uri="{FF2B5EF4-FFF2-40B4-BE49-F238E27FC236}">
                <a16:creationId xmlns:a16="http://schemas.microsoft.com/office/drawing/2014/main" id="{1DAC73EA-BDF1-F17F-F44E-B0B81312C27A}"/>
              </a:ext>
            </a:extLst>
          </p:cNvPr>
          <p:cNvSpPr txBox="1"/>
          <p:nvPr/>
        </p:nvSpPr>
        <p:spPr>
          <a:xfrm>
            <a:off x="3135151" y="119810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Preprocessing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1C82D0F-042F-153D-0FEF-133BC18A64FC}"/>
              </a:ext>
            </a:extLst>
          </p:cNvPr>
          <p:cNvSpPr txBox="1"/>
          <p:nvPr/>
        </p:nvSpPr>
        <p:spPr>
          <a:xfrm>
            <a:off x="4665223" y="119810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85C6625-A77D-05E9-B77D-C7B55569B1E9}"/>
              </a:ext>
            </a:extLst>
          </p:cNvPr>
          <p:cNvSpPr txBox="1"/>
          <p:nvPr/>
        </p:nvSpPr>
        <p:spPr>
          <a:xfrm>
            <a:off x="7728071" y="116904"/>
            <a:ext cx="1146351" cy="279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53319F1-04D4-8B80-1554-32CB869321EC}"/>
              </a:ext>
            </a:extLst>
          </p:cNvPr>
          <p:cNvSpPr txBox="1"/>
          <p:nvPr/>
        </p:nvSpPr>
        <p:spPr>
          <a:xfrm>
            <a:off x="6197999" y="116905"/>
            <a:ext cx="1329428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E019730-192A-E790-4C45-BD9E021D8685}"/>
              </a:ext>
            </a:extLst>
          </p:cNvPr>
          <p:cNvSpPr txBox="1"/>
          <p:nvPr/>
        </p:nvSpPr>
        <p:spPr>
          <a:xfrm>
            <a:off x="9075060" y="119807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2013F9A-4B98-8231-4D18-F19993012D2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4469537" y="258310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064A62C-F144-0622-B2E1-5E3BB01FCB26}"/>
              </a:ext>
            </a:extLst>
          </p:cNvPr>
          <p:cNvCxnSpPr>
            <a:cxnSpLocks/>
            <a:stCxn id="142" idx="3"/>
            <a:endCxn id="141" idx="1"/>
          </p:cNvCxnSpPr>
          <p:nvPr/>
        </p:nvCxnSpPr>
        <p:spPr>
          <a:xfrm flipV="1">
            <a:off x="7527427" y="256856"/>
            <a:ext cx="20064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64BAC29-6056-6869-968B-0BE5CDDEB1B6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 flipV="1">
            <a:off x="5999609" y="256857"/>
            <a:ext cx="1983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8C1EB5F-2320-263A-3D6F-F469BD3B99A9}"/>
              </a:ext>
            </a:extLst>
          </p:cNvPr>
          <p:cNvSpPr txBox="1"/>
          <p:nvPr/>
        </p:nvSpPr>
        <p:spPr>
          <a:xfrm>
            <a:off x="10986605" y="119808"/>
            <a:ext cx="1146351" cy="2799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0B585A49-2A3E-FC0A-26BB-9AFD6D19E02E}"/>
              </a:ext>
            </a:extLst>
          </p:cNvPr>
          <p:cNvCxnSpPr>
            <a:cxnSpLocks/>
            <a:stCxn id="143" idx="3"/>
            <a:endCxn id="147" idx="1"/>
          </p:cNvCxnSpPr>
          <p:nvPr/>
        </p:nvCxnSpPr>
        <p:spPr>
          <a:xfrm>
            <a:off x="10790915" y="258307"/>
            <a:ext cx="195690" cy="1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F80943BC-B422-A0BC-D30A-197C7B512A74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>
            <a:off x="8874422" y="256856"/>
            <a:ext cx="200638" cy="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2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DAE3390C-E0F6-DBA2-E1ED-2B6FA8FFC35A}"/>
              </a:ext>
            </a:extLst>
          </p:cNvPr>
          <p:cNvSpPr txBox="1"/>
          <p:nvPr/>
        </p:nvSpPr>
        <p:spPr>
          <a:xfrm>
            <a:off x="605001" y="813136"/>
            <a:ext cx="11434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Challenges encountered in BSG signals are as follows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Compared to simulated SCG signals, The initial section of the signal is often problematic, with periodic incompleteness.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Waveforms sometimes resemble SCG, sometimes resemble BCG, and occasionally fall between the two.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latin typeface="Consolas" panose="020B0609020204030204" pitchFamily="49" charset="0"/>
              </a:rPr>
              <a:t>BSG</a:t>
            </a:r>
            <a:r>
              <a:rPr lang="zh-CN" altLang="en-US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Signals are multi-peaked, and the amplitudes of peaks within each cycle are not consistent. Unlike SCG or ECG signals, there is no fixed main peak.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9B6E2-2B68-3DCA-4FE3-9144B4D4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5114951"/>
            <a:ext cx="5344677" cy="11821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7123AC-10F7-1BBA-E41C-F7BF194DC274}"/>
              </a:ext>
            </a:extLst>
          </p:cNvPr>
          <p:cNvSpPr/>
          <p:nvPr/>
        </p:nvSpPr>
        <p:spPr>
          <a:xfrm>
            <a:off x="7720459" y="5383174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8BD08-1C8E-BADC-3C4A-5784F309A60B}"/>
              </a:ext>
            </a:extLst>
          </p:cNvPr>
          <p:cNvSpPr/>
          <p:nvPr/>
        </p:nvSpPr>
        <p:spPr>
          <a:xfrm>
            <a:off x="6464429" y="528411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6B4772-1A01-F42E-9BE4-B2A95AE38CAC}"/>
              </a:ext>
            </a:extLst>
          </p:cNvPr>
          <p:cNvSpPr/>
          <p:nvPr/>
        </p:nvSpPr>
        <p:spPr>
          <a:xfrm>
            <a:off x="8591679" y="5333644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CC6AA6-21C7-0F05-9B37-A48BEEB058BC}"/>
              </a:ext>
            </a:extLst>
          </p:cNvPr>
          <p:cNvSpPr/>
          <p:nvPr/>
        </p:nvSpPr>
        <p:spPr>
          <a:xfrm>
            <a:off x="9814054" y="5284114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903BF-4B1C-59FE-5384-F217EEB7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01" b="7096"/>
          <a:stretch/>
        </p:blipFill>
        <p:spPr>
          <a:xfrm>
            <a:off x="1009245" y="5528230"/>
            <a:ext cx="3985710" cy="11821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BA7FCC-ED00-0D50-3606-766206D5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52" b="6393"/>
          <a:stretch/>
        </p:blipFill>
        <p:spPr>
          <a:xfrm>
            <a:off x="1016263" y="3220563"/>
            <a:ext cx="3971673" cy="1155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3090ED-57F3-17E3-0FFA-BBA82D33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75" b="6822"/>
          <a:stretch/>
        </p:blipFill>
        <p:spPr>
          <a:xfrm>
            <a:off x="1030612" y="4370885"/>
            <a:ext cx="3942976" cy="115506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CE6443F-7B07-00BD-D68A-429C0BD98EE0}"/>
              </a:ext>
            </a:extLst>
          </p:cNvPr>
          <p:cNvSpPr/>
          <p:nvPr/>
        </p:nvSpPr>
        <p:spPr>
          <a:xfrm rot="5400000">
            <a:off x="4261573" y="4912799"/>
            <a:ext cx="1477728" cy="23857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2915AF-F3E6-4391-13C7-7BFA5413F6CB}"/>
              </a:ext>
            </a:extLst>
          </p:cNvPr>
          <p:cNvSpPr txBox="1"/>
          <p:nvPr/>
        </p:nvSpPr>
        <p:spPr>
          <a:xfrm>
            <a:off x="4654547" y="3800518"/>
            <a:ext cx="70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A6C32D-CD78-6255-3BA8-7165F6D5C632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075F3-841C-8529-C0CF-FAD27A113C2A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accent2"/>
                </a:solidFill>
                <a:sym typeface="Consolas"/>
              </a:rPr>
              <a:t>Segmentation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9A6552-E17E-2873-DA23-035DB5B1F288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BE8C02-349C-1822-500D-B62000469293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344573-1B3D-8388-8142-15A1238C4CF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41AEFF6-FC7E-6E2F-4E70-92BF52759271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E9FDFBF-E8F2-D51F-3291-68ECBD545340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4BA8130-3903-B455-6965-4BD22B08F4E5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994D37-CE91-BC1C-355C-057046485D79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24EC91-30EC-FDEE-7B38-9320A49E16A2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58F42E-F7A8-C7E0-F928-9DCDABA4D8A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4154FF8-1038-E169-81B8-AE077131F756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2854B-6CAF-D354-41A2-0900F9FA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5967918" y="3375457"/>
            <a:ext cx="5344677" cy="1182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E88554-2197-59C3-0719-9D671E3787E8}"/>
              </a:ext>
            </a:extLst>
          </p:cNvPr>
          <p:cNvSpPr/>
          <p:nvPr/>
        </p:nvSpPr>
        <p:spPr>
          <a:xfrm>
            <a:off x="10747492" y="3593991"/>
            <a:ext cx="459798" cy="6880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358617" y="1053284"/>
            <a:ext cx="1148489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extend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endParaRPr lang="en-US" altLang="zh-CN" dirty="0"/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44916" y="38889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44916" y="4943657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12862" y="4599664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12862" y="389675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12862" y="5266823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957523" y="4535288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25469" y="4266085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25469" y="4968996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894878" y="2959398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6962865" y="3419467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6962864" y="5112703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0978987" y="3699169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0978987" y="4533122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0978987" y="5367075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06A6A6-AF1F-3FEC-7B29-526DCEA4C127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30C276-EA7F-7EA9-66D2-0F1C58B47365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C3CB77-41F3-2A5E-2166-62E1F6FC776F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CC0FD6-2E3A-E260-853D-717F59730ECE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0FE11-AEE9-8388-211D-771881B8A9EC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D60608-4C9E-39D9-8803-321F270E1E3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D5B90F9-7823-3CA9-3028-D2D18E78A34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4333E8-D511-83D2-04C3-DB206091BF8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1155-179C-95CD-FB0F-BFAFC56AD3C4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21AB409-6119-D33D-46F0-559205F7498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2779A5-89CD-0513-6124-4DDD41A9603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780D3-183F-727F-7625-12E3B39BF9F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7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536401" y="474314"/>
            <a:ext cx="11119197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dirty="0"/>
              <a:t>Solution approach:</a:t>
            </a:r>
          </a:p>
          <a:p>
            <a:endParaRPr lang="en-US" altLang="zh-CN" dirty="0"/>
          </a:p>
          <a:p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331737" y="4401201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096002" y="4384331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331737" y="5410895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331737" y="3367373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096000" y="5386960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096000" y="3391507"/>
            <a:ext cx="4764263" cy="10096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0003A1-58BE-1BA5-404B-EEAB86684E0F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0DFF3-028D-A264-0690-B36D4CCCAA04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88964-7B3B-260A-45BE-87EEDAE03892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4F0F7-3D25-71E0-A6AE-818B243E241D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dk1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8ACC08-DCE2-10AA-92A0-75E0E3FCCA0A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2B628CE-5BF8-9CDE-CDE6-D840D3995D2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B39796-4C03-035B-8337-B1A39AB8E6E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FCD907-49F9-CDE4-9DF0-F5E05FA95E4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1EF25D-2E23-7DC6-D254-15B5F48F4655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B41537E-C6D6-43F2-3BB8-1DFD8E71834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B61C35C-46D9-2873-AA89-2ECAD62F8CC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4902EE-E15C-B652-0F47-36904433427A}"/>
              </a:ext>
            </a:extLst>
          </p:cNvPr>
          <p:cNvSpPr txBox="1"/>
          <p:nvPr/>
        </p:nvSpPr>
        <p:spPr>
          <a:xfrm>
            <a:off x="0" y="94288"/>
            <a:ext cx="26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zh-CN" sz="2000" dirty="0">
                <a:latin typeface="Consolas" panose="020B0609020204030204" pitchFamily="49" charset="0"/>
                <a:sym typeface="Consolas"/>
              </a:rPr>
              <a:t>Segmentation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B3227-FCF1-6E91-A019-8063804007B1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55FA7-1092-2353-6B81-6A7D46A86EC1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57C9-F71F-4C9A-DD98-0562C21F8805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77425-4609-1E1C-E622-4E1253EC3B15}"/>
              </a:ext>
            </a:extLst>
          </p:cNvPr>
          <p:cNvSpPr txBox="1"/>
          <p:nvPr/>
        </p:nvSpPr>
        <p:spPr>
          <a:xfrm>
            <a:off x="5832569" y="156812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sz="1200" dirty="0">
                <a:solidFill>
                  <a:schemeClr val="accent2"/>
                </a:solidFill>
                <a:latin typeface="Consolas"/>
                <a:sym typeface="Consolas"/>
              </a:rPr>
              <a:t>Realignment</a:t>
            </a:r>
            <a:endParaRPr lang="en-US" altLang="zh-CN" sz="1200" dirty="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53D39D-11DF-05ED-0C2A-19B389F4A274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F506823-DC17-46A1-3AB4-83EDB1BF3AD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90321A-B339-89FD-45F8-F729630AD80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66951" y="294345"/>
            <a:ext cx="190736" cy="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AD9721-2281-A14D-9D73-9CF9B5BDBB6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629225" y="294347"/>
            <a:ext cx="203344" cy="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8B5466-2296-CECB-B1F9-B52F3D40BA7D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5CDA72-A7D9-7BDD-94CC-E02CC93E4D26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D87C0D-DCFB-DF90-8CE0-2278E1AD31F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57FFA96-F7F3-149C-6EC1-1E88F0002B00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451541" y="1025591"/>
            <a:ext cx="700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endParaRPr lang="en-US" altLang="zh-CN" sz="18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844745" y="3936773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407797" y="2995412"/>
            <a:ext cx="244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479012" y="5018596"/>
            <a:ext cx="305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473078" y="3180078"/>
            <a:ext cx="1934719" cy="1079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2473078" y="4259939"/>
            <a:ext cx="2005934" cy="943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607492" y="463620"/>
            <a:ext cx="53243" cy="63943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34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3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472028" y="5391931"/>
            <a:ext cx="268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612972" y="4629271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612972" y="3439893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714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2848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487079" y="2228562"/>
            <a:ext cx="2589996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8" y="3300613"/>
            <a:ext cx="2589998" cy="830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the Cross Correlation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4379387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0998" y="5460149"/>
            <a:ext cx="2589999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13970" y="6282725"/>
            <a:ext cx="2590001" cy="449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782077" y="1882613"/>
            <a:ext cx="2313924" cy="34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782077" y="2957092"/>
            <a:ext cx="2313920" cy="343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4130779"/>
            <a:ext cx="1" cy="248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5155490"/>
            <a:ext cx="0" cy="304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5998" y="5909694"/>
            <a:ext cx="12973" cy="373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cxnSpLocks/>
            <a:stCxn id="12" idx="2"/>
            <a:endCxn id="3" idx="1"/>
          </p:cNvCxnSpPr>
          <p:nvPr/>
        </p:nvCxnSpPr>
        <p:spPr>
          <a:xfrm rot="5400000" flipH="1">
            <a:off x="3285510" y="3099206"/>
            <a:ext cx="4325982" cy="1294995"/>
          </a:xfrm>
          <a:prstGeom prst="bentConnector4">
            <a:avLst>
              <a:gd name="adj1" fmla="val -2574"/>
              <a:gd name="adj2" fmla="val 3611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6096001" y="1882613"/>
            <a:ext cx="2478988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 flipH="1">
            <a:off x="6095997" y="2955878"/>
            <a:ext cx="2478992" cy="34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617899"/>
            <a:ext cx="2590001" cy="463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10818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83093" y="4762140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58840" y="25530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796000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41056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086112" y="25520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16864" y="25627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53364" y="25588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1F7D13-CD88-8B0A-ACEB-2F3391B4B7BC}"/>
              </a:ext>
            </a:extLst>
          </p:cNvPr>
          <p:cNvSpPr/>
          <p:nvPr/>
        </p:nvSpPr>
        <p:spPr>
          <a:xfrm>
            <a:off x="7277511" y="2227348"/>
            <a:ext cx="2594955" cy="728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Cross Correlation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B431E47-8386-7AEE-1D98-58C7CFCA44D4}"/>
              </a:ext>
            </a:extLst>
          </p:cNvPr>
          <p:cNvSpPr txBox="1"/>
          <p:nvPr/>
        </p:nvSpPr>
        <p:spPr>
          <a:xfrm>
            <a:off x="2764767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olidFill>
                  <a:schemeClr val="tx1"/>
                </a:solidFill>
                <a:sym typeface="Consolas"/>
              </a:rPr>
              <a:t>Preprocessing</a:t>
            </a: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E34E8E71-4638-2296-C0FF-4BF286AFC116}"/>
              </a:ext>
            </a:extLst>
          </p:cNvPr>
          <p:cNvSpPr txBox="1"/>
          <p:nvPr/>
        </p:nvSpPr>
        <p:spPr>
          <a:xfrm>
            <a:off x="4294839" y="155847"/>
            <a:ext cx="133438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/>
            <a:r>
              <a:rPr lang="en-US" altLang="zh-CN" dirty="0">
                <a:sym typeface="Consolas"/>
              </a:rPr>
              <a:t>Segmentation</a:t>
            </a:r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57D55312-D605-6F14-30FE-F91169DBD81A}"/>
              </a:ext>
            </a:extLst>
          </p:cNvPr>
          <p:cNvSpPr txBox="1"/>
          <p:nvPr/>
        </p:nvSpPr>
        <p:spPr>
          <a:xfrm>
            <a:off x="7357687" y="155845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Template</a:t>
            </a:r>
            <a:endParaRPr lang="zh-CN" altLang="en-US" sz="12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9120CB7-6EA2-EB87-B914-A3D554858587}"/>
              </a:ext>
            </a:extLst>
          </p:cNvPr>
          <p:cNvSpPr txBox="1"/>
          <p:nvPr/>
        </p:nvSpPr>
        <p:spPr>
          <a:xfrm>
            <a:off x="5827615" y="155846"/>
            <a:ext cx="1334382" cy="2769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accent2"/>
                </a:solidFill>
                <a:latin typeface="Consolas"/>
                <a:cs typeface="Times New Roman" panose="02020603050405020304" pitchFamily="18" charset="0"/>
              </a:defRPr>
            </a:lvl1pPr>
            <a:lvl4pPr algn="ctr">
              <a:defRPr sz="1200">
                <a:solidFill>
                  <a:schemeClr val="accent2"/>
                </a:solidFill>
                <a:latin typeface="Consolas"/>
                <a:ea typeface="Consolas"/>
                <a:cs typeface="Consolas"/>
              </a:defRPr>
            </a:lvl4pPr>
          </a:lstStyle>
          <a:p>
            <a:r>
              <a:rPr lang="en-US" altLang="zh-CN" dirty="0">
                <a:sym typeface="Consolas"/>
              </a:rPr>
              <a:t>Realignment</a:t>
            </a:r>
            <a:endParaRPr lang="en-US" altLang="zh-CN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2FF3F026-B2C7-DA00-2B26-E8F761E97FED}"/>
              </a:ext>
            </a:extLst>
          </p:cNvPr>
          <p:cNvSpPr txBox="1"/>
          <p:nvPr/>
        </p:nvSpPr>
        <p:spPr>
          <a:xfrm>
            <a:off x="8882811" y="155844"/>
            <a:ext cx="1715855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Feature Extraction</a:t>
            </a:r>
            <a:endParaRPr lang="zh-CN" altLang="en-US" sz="1200" dirty="0"/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5F542039-4D50-27E0-2535-1D10642E39EC}"/>
              </a:ext>
            </a:extLst>
          </p:cNvPr>
          <p:cNvCxnSpPr>
            <a:cxnSpLocks/>
            <a:stCxn id="265" idx="3"/>
            <a:endCxn id="266" idx="1"/>
          </p:cNvCxnSpPr>
          <p:nvPr/>
        </p:nvCxnSpPr>
        <p:spPr>
          <a:xfrm>
            <a:off x="4099153" y="294347"/>
            <a:ext cx="195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73A673F6-BEF2-0420-71AE-2F65A992FA89}"/>
              </a:ext>
            </a:extLst>
          </p:cNvPr>
          <p:cNvCxnSpPr>
            <a:cxnSpLocks/>
            <a:stCxn id="268" idx="3"/>
            <a:endCxn id="267" idx="1"/>
          </p:cNvCxnSpPr>
          <p:nvPr/>
        </p:nvCxnSpPr>
        <p:spPr>
          <a:xfrm flipV="1">
            <a:off x="7161997" y="294345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3D804AB0-DBD2-6D3F-5038-927DF8AA83CE}"/>
              </a:ext>
            </a:extLst>
          </p:cNvPr>
          <p:cNvCxnSpPr>
            <a:cxnSpLocks/>
            <a:stCxn id="266" idx="3"/>
            <a:endCxn id="268" idx="1"/>
          </p:cNvCxnSpPr>
          <p:nvPr/>
        </p:nvCxnSpPr>
        <p:spPr>
          <a:xfrm flipV="1">
            <a:off x="5629225" y="294346"/>
            <a:ext cx="1983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7CA7DE5-9E76-5A68-C939-19AAA4EB1BB0}"/>
              </a:ext>
            </a:extLst>
          </p:cNvPr>
          <p:cNvSpPr txBox="1"/>
          <p:nvPr/>
        </p:nvSpPr>
        <p:spPr>
          <a:xfrm>
            <a:off x="10794356" y="158749"/>
            <a:ext cx="1329434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4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4pPr>
          </a:lstStyle>
          <a:p>
            <a:pPr lvl="3" algn="ctr"/>
            <a:r>
              <a:rPr lang="en-US" altLang="zh-CN" sz="1200" dirty="0">
                <a:sym typeface="Consolas"/>
              </a:rPr>
              <a:t>Prediction</a:t>
            </a:r>
            <a:endParaRPr lang="zh-CN" altLang="en-US" sz="1200" dirty="0"/>
          </a:p>
        </p:txBody>
      </p: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7FC5DD29-AE8C-34EE-A636-EAFA7910E5C6}"/>
              </a:ext>
            </a:extLst>
          </p:cNvPr>
          <p:cNvCxnSpPr>
            <a:cxnSpLocks/>
            <a:stCxn id="269" idx="3"/>
            <a:endCxn id="273" idx="1"/>
          </p:cNvCxnSpPr>
          <p:nvPr/>
        </p:nvCxnSpPr>
        <p:spPr>
          <a:xfrm>
            <a:off x="10598666" y="294344"/>
            <a:ext cx="195690" cy="2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6059954D-5736-D189-94A0-4FEAC31A7C95}"/>
              </a:ext>
            </a:extLst>
          </p:cNvPr>
          <p:cNvCxnSpPr>
            <a:cxnSpLocks/>
            <a:stCxn id="267" idx="3"/>
            <a:endCxn id="269" idx="1"/>
          </p:cNvCxnSpPr>
          <p:nvPr/>
        </p:nvCxnSpPr>
        <p:spPr>
          <a:xfrm flipV="1">
            <a:off x="8687121" y="294344"/>
            <a:ext cx="1956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75">
            <a:extLst>
              <a:ext uri="{FF2B5EF4-FFF2-40B4-BE49-F238E27FC236}">
                <a16:creationId xmlns:a16="http://schemas.microsoft.com/office/drawing/2014/main" id="{8F6FA6CE-305F-D2CE-A007-7A854505749B}"/>
              </a:ext>
            </a:extLst>
          </p:cNvPr>
          <p:cNvSpPr txBox="1"/>
          <p:nvPr/>
        </p:nvSpPr>
        <p:spPr>
          <a:xfrm>
            <a:off x="0" y="94288"/>
            <a:ext cx="269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4pPr>
              <a:defRPr sz="2000">
                <a:latin typeface="Consolas" panose="020B0609020204030204" pitchFamily="49" charset="0"/>
              </a:defRPr>
            </a:lvl4pPr>
          </a:lstStyle>
          <a:p>
            <a:pPr lvl="3"/>
            <a:r>
              <a:rPr lang="en-US" altLang="zh-CN" dirty="0"/>
              <a:t>Re-alignment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12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1796</Words>
  <Application>Microsoft Office PowerPoint</Application>
  <PresentationFormat>宽屏</PresentationFormat>
  <Paragraphs>320</Paragraphs>
  <Slides>24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1547</cp:revision>
  <dcterms:created xsi:type="dcterms:W3CDTF">2023-07-30T03:21:28Z</dcterms:created>
  <dcterms:modified xsi:type="dcterms:W3CDTF">2024-01-15T10:11:27Z</dcterms:modified>
</cp:coreProperties>
</file>